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5.jpg" ContentType="image/png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60" r:id="rId4"/>
    <p:sldId id="262" r:id="rId5"/>
    <p:sldId id="264" r:id="rId6"/>
    <p:sldId id="266" r:id="rId7"/>
    <p:sldId id="269" r:id="rId8"/>
    <p:sldId id="267" r:id="rId9"/>
    <p:sldId id="270" r:id="rId10"/>
    <p:sldId id="271" r:id="rId11"/>
    <p:sldId id="272" r:id="rId12"/>
    <p:sldId id="274" r:id="rId13"/>
    <p:sldId id="273" r:id="rId14"/>
    <p:sldId id="275" r:id="rId15"/>
    <p:sldId id="276" r:id="rId16"/>
    <p:sldId id="277" r:id="rId17"/>
    <p:sldId id="279" r:id="rId18"/>
    <p:sldId id="280" r:id="rId19"/>
    <p:sldId id="281" r:id="rId20"/>
    <p:sldId id="282" r:id="rId21"/>
    <p:sldId id="28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DBA6EC-FE5D-4A62-B87D-CE1E873F0EC4}">
          <p14:sldIdLst>
            <p14:sldId id="256"/>
            <p14:sldId id="259"/>
            <p14:sldId id="260"/>
            <p14:sldId id="262"/>
            <p14:sldId id="264"/>
            <p14:sldId id="266"/>
            <p14:sldId id="269"/>
            <p14:sldId id="267"/>
            <p14:sldId id="270"/>
            <p14:sldId id="271"/>
            <p14:sldId id="272"/>
            <p14:sldId id="274"/>
            <p14:sldId id="273"/>
            <p14:sldId id="275"/>
            <p14:sldId id="276"/>
            <p14:sldId id="277"/>
            <p14:sldId id="279"/>
            <p14:sldId id="280"/>
            <p14:sldId id="281"/>
            <p14:sldId id="282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pos="3817" userDrawn="1">
          <p15:clr>
            <a:srgbClr val="A4A3A4"/>
          </p15:clr>
        </p15:guide>
        <p15:guide id="2" orient="horz" pos="7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7971" autoAdjust="0"/>
  </p:normalViewPr>
  <p:slideViewPr>
    <p:cSldViewPr snapToGrid="0">
      <p:cViewPr varScale="1">
        <p:scale>
          <a:sx n="64" d="100"/>
          <a:sy n="64" d="100"/>
        </p:scale>
        <p:origin x="978" y="60"/>
      </p:cViewPr>
      <p:guideLst>
        <p:guide pos="3817"/>
        <p:guide orient="horz" pos="70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5B0BA-6291-4D70-95AF-7A326DAE6236}" type="datetimeFigureOut">
              <a:rPr lang="el-GR" smtClean="0"/>
              <a:t>29/3/2016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CF624-6111-443A-A395-7E54CA38520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0687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 </a:t>
            </a:r>
            <a:r>
              <a:rPr lang="el-GR" dirty="0"/>
              <a:t>υπολογιστής</a:t>
            </a:r>
            <a:r>
              <a:rPr lang="el-GR" baseline="0" dirty="0"/>
              <a:t> , σε ένα ενσωματωμένο κύκλωμα</a:t>
            </a:r>
          </a:p>
          <a:p>
            <a:r>
              <a:rPr lang="en-US" baseline="0" dirty="0"/>
              <a:t>RAM ROM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F624-6111-443A-A395-7E54CA385204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42703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Creative</a:t>
            </a:r>
            <a:r>
              <a:rPr lang="en-US" baseline="0" dirty="0"/>
              <a:t> Commons </a:t>
            </a:r>
            <a:r>
              <a:rPr lang="el-GR" baseline="0" dirty="0"/>
              <a:t>Οποιοσδήποτε μπορεί να φτιάξει δικιά του πλακέτα </a:t>
            </a:r>
            <a:r>
              <a:rPr lang="en-US" baseline="0" dirty="0"/>
              <a:t>Arduino </a:t>
            </a:r>
            <a:r>
              <a:rPr lang="el-GR" baseline="0" dirty="0"/>
              <a:t> όπως αυτός επιθυμεί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F624-6111-443A-A395-7E54CA385204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68256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6.</a:t>
            </a:r>
            <a:r>
              <a:rPr lang="el-GR" baseline="0" dirty="0"/>
              <a:t> Εξάρτημα το οποίο περιέχει κρύσταλλο και μαζί με τον ταλαντωτή παράγει </a:t>
            </a:r>
            <a:r>
              <a:rPr lang="el-GR" baseline="0" dirty="0" err="1"/>
              <a:t>παλμόυς</a:t>
            </a:r>
            <a:endParaRPr lang="el-G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F624-6111-443A-A395-7E54CA385204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3464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F624-6111-443A-A395-7E54CA385204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62937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Το</a:t>
            </a:r>
            <a:r>
              <a:rPr lang="el-GR" baseline="0" dirty="0"/>
              <a:t> </a:t>
            </a:r>
            <a:r>
              <a:rPr lang="en-US" baseline="0" dirty="0"/>
              <a:t>Arduino YUN </a:t>
            </a:r>
            <a:r>
              <a:rPr lang="el-GR" baseline="0" dirty="0"/>
              <a:t>περιέχει και </a:t>
            </a:r>
            <a:r>
              <a:rPr lang="en-US" baseline="0" dirty="0" err="1"/>
              <a:t>linux</a:t>
            </a:r>
            <a:r>
              <a:rPr lang="en-US" baseline="0" dirty="0"/>
              <a:t> </a:t>
            </a:r>
            <a:r>
              <a:rPr lang="el-GR" baseline="0" dirty="0"/>
              <a:t> </a:t>
            </a:r>
            <a:r>
              <a:rPr lang="en-US" baseline="0" dirty="0"/>
              <a:t>Open WRT YUN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F624-6111-443A-A395-7E54CA385204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40087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F624-6111-443A-A395-7E54CA385204}" type="slidenum">
              <a:rPr lang="el-GR" smtClean="0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1294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arduino.cc/en/main/software" TargetMode="Externa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244" y="603764"/>
            <a:ext cx="10079512" cy="862883"/>
          </a:xfrm>
        </p:spPr>
        <p:txBody>
          <a:bodyPr>
            <a:noAutofit/>
          </a:bodyPr>
          <a:lstStyle/>
          <a:p>
            <a:pPr algn="ctr"/>
            <a:r>
              <a:rPr lang="el-GR" sz="4400" dirty="0">
                <a:latin typeface="+mn-lt"/>
              </a:rPr>
              <a:t>Μαθηματα </a:t>
            </a:r>
            <a:r>
              <a:rPr lang="en-US" sz="4400" dirty="0">
                <a:latin typeface="+mn-lt"/>
              </a:rPr>
              <a:t>Arduino</a:t>
            </a:r>
            <a:endParaRPr lang="el-GR" sz="44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993" y="5741233"/>
            <a:ext cx="2584803" cy="364881"/>
          </a:xfrm>
        </p:spPr>
        <p:txBody>
          <a:bodyPr>
            <a:normAutofit fontScale="77500" lnSpcReduction="20000"/>
          </a:bodyPr>
          <a:lstStyle/>
          <a:p>
            <a:r>
              <a:rPr lang="el-GR" b="1" dirty="0">
                <a:solidFill>
                  <a:schemeClr val="tx1"/>
                </a:solidFill>
              </a:rPr>
              <a:t>ΠΕΡΛΑΤ ΚΟΤΣΙΑΪ</a:t>
            </a:r>
          </a:p>
          <a:p>
            <a:endParaRPr lang="el-G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2061"/>
            <a:ext cx="8510670" cy="283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8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942" y="-5698551"/>
            <a:ext cx="7670801" cy="51669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163" y="-6686269"/>
            <a:ext cx="7861180" cy="5461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8049" y="404586"/>
            <a:ext cx="4395787" cy="1104900"/>
          </a:xfrm>
        </p:spPr>
        <p:txBody>
          <a:bodyPr>
            <a:normAutofit fontScale="90000"/>
          </a:bodyPr>
          <a:lstStyle/>
          <a:p>
            <a:pPr algn="ctr"/>
            <a:r>
              <a:rPr lang="el-GR" dirty="0" err="1"/>
              <a:t>Πλακετες</a:t>
            </a:r>
            <a:r>
              <a:rPr lang="el-GR" dirty="0"/>
              <a:t> </a:t>
            </a:r>
            <a:r>
              <a:rPr lang="en-US" dirty="0"/>
              <a:t>Arduino</a:t>
            </a:r>
            <a:endParaRPr lang="el-GR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2386" y="5799601"/>
            <a:ext cx="4980561" cy="973049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	Arduino ETHERNET</a:t>
            </a:r>
          </a:p>
          <a:p>
            <a:r>
              <a:rPr lang="el-GR" sz="700" dirty="0">
                <a:solidFill>
                  <a:schemeClr val="tx1"/>
                </a:solidFill>
              </a:rPr>
              <a:t>ΠΗΓΗ</a:t>
            </a:r>
            <a:r>
              <a:rPr lang="en-US" sz="700" dirty="0">
                <a:solidFill>
                  <a:schemeClr val="tx1"/>
                </a:solidFill>
              </a:rPr>
              <a:t> arduino.cc/</a:t>
            </a:r>
            <a:r>
              <a:rPr lang="en-US" sz="700" dirty="0" err="1">
                <a:solidFill>
                  <a:schemeClr val="tx1"/>
                </a:solidFill>
              </a:rPr>
              <a:t>en</a:t>
            </a:r>
            <a:r>
              <a:rPr lang="en-US" sz="700" dirty="0">
                <a:solidFill>
                  <a:schemeClr val="tx1"/>
                </a:solidFill>
              </a:rPr>
              <a:t>/uploads/Main/ArduinoEthernetFront450px.jpg</a:t>
            </a:r>
          </a:p>
          <a:p>
            <a:endParaRPr lang="el-GR" sz="1400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387" y="3224455"/>
            <a:ext cx="4980561" cy="1787744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	Arduino UNO</a:t>
            </a:r>
          </a:p>
          <a:p>
            <a:r>
              <a:rPr lang="el-GR" sz="700" dirty="0">
                <a:solidFill>
                  <a:schemeClr val="tx1"/>
                </a:solidFill>
              </a:rPr>
              <a:t>ΠΗΓΗ</a:t>
            </a:r>
            <a:r>
              <a:rPr lang="en-US" sz="700" dirty="0">
                <a:solidFill>
                  <a:schemeClr val="tx1"/>
                </a:solidFill>
              </a:rPr>
              <a:t> http://arduino.cc/en/uploads/Main/ArduinoUno_r2_front450px.jpg</a:t>
            </a:r>
          </a:p>
          <a:p>
            <a:endParaRPr lang="el-GR" sz="1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93791" y="3226942"/>
            <a:ext cx="8702303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MEGA</a:t>
            </a:r>
          </a:p>
          <a:p>
            <a:r>
              <a:rPr lang="el-GR" sz="700" dirty="0"/>
              <a:t>ΠΗΓΗ</a:t>
            </a:r>
            <a:r>
              <a:rPr lang="en-US" sz="700" dirty="0"/>
              <a:t> arduino.cc/</a:t>
            </a:r>
            <a:r>
              <a:rPr lang="en-US" sz="700" dirty="0" err="1"/>
              <a:t>en</a:t>
            </a:r>
            <a:r>
              <a:rPr lang="en-US" sz="700" dirty="0"/>
              <a:t>/uploads/Main/ArduinoMega.jpg</a:t>
            </a:r>
          </a:p>
          <a:p>
            <a:endParaRPr lang="el-GR" dirty="0"/>
          </a:p>
        </p:txBody>
      </p:sp>
      <p:sp>
        <p:nvSpPr>
          <p:cNvPr id="7" name="TextBox 6"/>
          <p:cNvSpPr txBox="1"/>
          <p:nvPr/>
        </p:nvSpPr>
        <p:spPr>
          <a:xfrm>
            <a:off x="7239137" y="3318273"/>
            <a:ext cx="532227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Duemilanove</a:t>
            </a:r>
          </a:p>
          <a:p>
            <a:r>
              <a:rPr lang="el-GR" sz="700" dirty="0"/>
              <a:t>ΠΗΓΗ</a:t>
            </a:r>
            <a:r>
              <a:rPr lang="en-US" sz="700" dirty="0"/>
              <a:t> http://arduino.cc/en/uploads/Main/ArduinoUno_r2_front450px.jpg</a:t>
            </a:r>
          </a:p>
          <a:p>
            <a:endParaRPr lang="el-GR" dirty="0"/>
          </a:p>
          <a:p>
            <a:endParaRPr lang="el-GR" sz="1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8481" y="-6531315"/>
            <a:ext cx="7801429" cy="546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137" y="8172237"/>
            <a:ext cx="7670801" cy="32409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644" y="7505101"/>
            <a:ext cx="7861180" cy="51687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3791" y="5914960"/>
            <a:ext cx="870230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LEONARDO</a:t>
            </a:r>
          </a:p>
          <a:p>
            <a:r>
              <a:rPr lang="el-GR" sz="1100" dirty="0"/>
              <a:t>ΠΗΓΗ</a:t>
            </a:r>
            <a:r>
              <a:rPr lang="en-US" sz="1100" dirty="0"/>
              <a:t> </a:t>
            </a:r>
            <a:r>
              <a:rPr lang="en-US" sz="700" dirty="0"/>
              <a:t>arduino.cc/</a:t>
            </a:r>
            <a:r>
              <a:rPr lang="en-US" sz="700" dirty="0" err="1"/>
              <a:t>en</a:t>
            </a:r>
            <a:r>
              <a:rPr lang="en-US" sz="700" dirty="0"/>
              <a:t>/uploads/Main/ArduinoLeonardoFront_2.jpg</a:t>
            </a:r>
            <a:endParaRPr lang="el-GR" sz="700" dirty="0"/>
          </a:p>
        </p:txBody>
      </p:sp>
      <p:sp>
        <p:nvSpPr>
          <p:cNvPr id="14" name="TextBox 13"/>
          <p:cNvSpPr txBox="1"/>
          <p:nvPr/>
        </p:nvSpPr>
        <p:spPr>
          <a:xfrm>
            <a:off x="7900988" y="5912473"/>
            <a:ext cx="466042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FIO</a:t>
            </a:r>
          </a:p>
          <a:p>
            <a:r>
              <a:rPr lang="el-GR" sz="700" dirty="0"/>
              <a:t>ΠΗΓΗ</a:t>
            </a:r>
            <a:r>
              <a:rPr lang="en-US" sz="700" dirty="0"/>
              <a:t> http://arduino.cc/en/uploads/Main/ArduinoFio.jpg</a:t>
            </a:r>
          </a:p>
          <a:p>
            <a:endParaRPr lang="el-GR" dirty="0"/>
          </a:p>
          <a:p>
            <a:endParaRPr lang="el-GR" sz="1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9927" y="7358964"/>
            <a:ext cx="742432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8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13704 L -0.00247 0.8745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3687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183 0.16829 L -0.21146 0.9055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82" y="3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-0.26549 0.7833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1" y="3916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0.00964 -0.7405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" y="-3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6 L -0.22201 -0.74051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07" y="-3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-0.18711 -0.69699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62" y="-34861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705" y="-5698551"/>
            <a:ext cx="6737274" cy="51669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53" y="-6686269"/>
            <a:ext cx="5461000" cy="5461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8049" y="404586"/>
            <a:ext cx="4395787" cy="1104900"/>
          </a:xfrm>
        </p:spPr>
        <p:txBody>
          <a:bodyPr>
            <a:normAutofit fontScale="90000"/>
          </a:bodyPr>
          <a:lstStyle/>
          <a:p>
            <a:pPr algn="ctr"/>
            <a:r>
              <a:rPr lang="el-GR" dirty="0" err="1"/>
              <a:t>Πλακετες</a:t>
            </a:r>
            <a:r>
              <a:rPr lang="el-GR" dirty="0"/>
              <a:t> </a:t>
            </a:r>
            <a:r>
              <a:rPr lang="en-US" dirty="0"/>
              <a:t>Arduino</a:t>
            </a:r>
            <a:endParaRPr lang="el-GR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7073" y="5603068"/>
            <a:ext cx="4980561" cy="1124100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	Arduino EXTREAM</a:t>
            </a:r>
          </a:p>
          <a:p>
            <a:r>
              <a:rPr lang="el-GR" sz="700" dirty="0">
                <a:solidFill>
                  <a:schemeClr val="tx1"/>
                </a:solidFill>
              </a:rPr>
              <a:t>ΠΗΓΗ</a:t>
            </a:r>
            <a:r>
              <a:rPr lang="en-US" sz="700" dirty="0">
                <a:solidFill>
                  <a:schemeClr val="tx1"/>
                </a:solidFill>
              </a:rPr>
              <a:t> http://arduino.cc/en/uploads/Main/ArduinoExtreme-v1-240.jpg</a:t>
            </a:r>
          </a:p>
          <a:p>
            <a:endParaRPr lang="el-GR" sz="1400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387" y="3224455"/>
            <a:ext cx="4980561" cy="1787744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	Arduino ESPLORA</a:t>
            </a:r>
          </a:p>
          <a:p>
            <a:r>
              <a:rPr lang="el-GR" sz="700" dirty="0">
                <a:solidFill>
                  <a:schemeClr val="tx1"/>
                </a:solidFill>
              </a:rPr>
              <a:t>ΠΗΓΗ</a:t>
            </a:r>
            <a:r>
              <a:rPr lang="en-US" sz="700" dirty="0">
                <a:solidFill>
                  <a:schemeClr val="tx1"/>
                </a:solidFill>
              </a:rPr>
              <a:t>: farm9.staticflickr.com/8044/8134573901_63952a4f17_b.jpg</a:t>
            </a:r>
          </a:p>
          <a:p>
            <a:endParaRPr lang="el-GR" sz="1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93791" y="3226942"/>
            <a:ext cx="870230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LILLYPAD</a:t>
            </a:r>
          </a:p>
          <a:p>
            <a:r>
              <a:rPr lang="el-GR" sz="1100" dirty="0"/>
              <a:t>ΠΗΓΗ</a:t>
            </a:r>
            <a:r>
              <a:rPr lang="en-US" sz="1100" dirty="0"/>
              <a:t> </a:t>
            </a:r>
            <a:r>
              <a:rPr lang="en-US" sz="700" dirty="0"/>
              <a:t>arduino.cc/</a:t>
            </a:r>
            <a:r>
              <a:rPr lang="en-US" sz="700" dirty="0" err="1"/>
              <a:t>en</a:t>
            </a:r>
            <a:r>
              <a:rPr lang="en-US" sz="700" dirty="0"/>
              <a:t>/uploads/Main/LilyPad_5.jpg</a:t>
            </a:r>
            <a:endParaRPr lang="en-US" sz="1100" dirty="0"/>
          </a:p>
          <a:p>
            <a:endParaRPr lang="el-GR" dirty="0"/>
          </a:p>
        </p:txBody>
      </p:sp>
      <p:sp>
        <p:nvSpPr>
          <p:cNvPr id="7" name="TextBox 6"/>
          <p:cNvSpPr txBox="1"/>
          <p:nvPr/>
        </p:nvSpPr>
        <p:spPr>
          <a:xfrm>
            <a:off x="7239137" y="3318273"/>
            <a:ext cx="532227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</a:t>
            </a:r>
            <a:r>
              <a:rPr lang="en-US" dirty="0" err="1"/>
              <a:t>Diescimila</a:t>
            </a:r>
            <a:endParaRPr lang="en-US" dirty="0"/>
          </a:p>
          <a:p>
            <a:r>
              <a:rPr lang="el-GR" sz="600" dirty="0"/>
              <a:t>ΠΗΓΗ</a:t>
            </a:r>
            <a:r>
              <a:rPr lang="en-US" sz="600" dirty="0"/>
              <a:t> </a:t>
            </a:r>
            <a:r>
              <a:rPr lang="en-US" sz="700" dirty="0"/>
              <a:t>http</a:t>
            </a:r>
            <a:r>
              <a:rPr lang="en-US" sz="600" dirty="0"/>
              <a:t>://arduino.cc/en/uploads/Main/ArduinoUno_r2_front450px.jpg</a:t>
            </a:r>
          </a:p>
          <a:p>
            <a:endParaRPr lang="el-GR" dirty="0"/>
          </a:p>
          <a:p>
            <a:endParaRPr lang="el-GR" sz="1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8481" y="-5548335"/>
            <a:ext cx="7801429" cy="3495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947" y="7209228"/>
            <a:ext cx="6851180" cy="51669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871" y="7505101"/>
            <a:ext cx="5168725" cy="51687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3791" y="5914960"/>
            <a:ext cx="87023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NANO</a:t>
            </a:r>
          </a:p>
          <a:p>
            <a:r>
              <a:rPr lang="el-GR" sz="700" dirty="0"/>
              <a:t>ΠΗΓΗ</a:t>
            </a:r>
            <a:r>
              <a:rPr lang="en-US" sz="700" dirty="0"/>
              <a:t> http://makerclub.org/app/uploads/2014/10/im120411003_8.jpg</a:t>
            </a:r>
            <a:endParaRPr lang="el-GR" sz="700" dirty="0"/>
          </a:p>
        </p:txBody>
      </p:sp>
      <p:sp>
        <p:nvSpPr>
          <p:cNvPr id="14" name="TextBox 13"/>
          <p:cNvSpPr txBox="1"/>
          <p:nvPr/>
        </p:nvSpPr>
        <p:spPr>
          <a:xfrm>
            <a:off x="7239137" y="6006291"/>
            <a:ext cx="532227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NEW GENERATION (NG)</a:t>
            </a:r>
          </a:p>
          <a:p>
            <a:r>
              <a:rPr lang="el-GR" sz="600" dirty="0"/>
              <a:t>ΠΗΓΗ</a:t>
            </a:r>
            <a:r>
              <a:rPr lang="en-US" sz="600" dirty="0"/>
              <a:t> http://</a:t>
            </a:r>
            <a:r>
              <a:rPr lang="en-US" sz="700" dirty="0"/>
              <a:t>http://upload.wikimedia.org/wikipedia/commons/a/a5/Arduino_top-1.jpg</a:t>
            </a:r>
            <a:endParaRPr lang="en-US" sz="600" dirty="0"/>
          </a:p>
          <a:p>
            <a:endParaRPr lang="el-GR" dirty="0"/>
          </a:p>
          <a:p>
            <a:endParaRPr lang="el-GR" sz="1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8434" y="7358964"/>
            <a:ext cx="7281333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4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13704 L -0.00247 0.8745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3687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183 0.16829 L -0.21146 0.9055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82" y="3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-0.26549 0.7833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1" y="3916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0.00964 -0.7405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" y="-3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6 L -0.22201 -0.74051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07" y="-3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-0.18711 -0.69699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62" y="-34861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705" y="-5309304"/>
            <a:ext cx="6737274" cy="43884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53" y="-6686269"/>
            <a:ext cx="5461000" cy="5461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8049" y="404586"/>
            <a:ext cx="4395787" cy="1104900"/>
          </a:xfrm>
        </p:spPr>
        <p:txBody>
          <a:bodyPr>
            <a:normAutofit fontScale="90000"/>
          </a:bodyPr>
          <a:lstStyle/>
          <a:p>
            <a:pPr algn="ctr"/>
            <a:r>
              <a:rPr lang="el-GR" dirty="0" err="1"/>
              <a:t>Πλακετες</a:t>
            </a:r>
            <a:r>
              <a:rPr lang="el-GR" dirty="0"/>
              <a:t> </a:t>
            </a:r>
            <a:r>
              <a:rPr lang="en-US" dirty="0"/>
              <a:t>Arduino</a:t>
            </a:r>
            <a:endParaRPr lang="el-GR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2387" y="5912473"/>
            <a:ext cx="4980561" cy="1787744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	Arduino MICRO</a:t>
            </a:r>
          </a:p>
          <a:p>
            <a:r>
              <a:rPr lang="el-GR" sz="700" dirty="0">
                <a:solidFill>
                  <a:schemeClr val="tx1"/>
                </a:solidFill>
              </a:rPr>
              <a:t>ΠΗΓΗ</a:t>
            </a:r>
            <a:r>
              <a:rPr lang="en-US" sz="700" dirty="0">
                <a:solidFill>
                  <a:schemeClr val="tx1"/>
                </a:solidFill>
              </a:rPr>
              <a:t> http://ecx.images-amazon.com/images/I/71lDKEQjOFL._SL1420_.jpg</a:t>
            </a:r>
          </a:p>
          <a:p>
            <a:endParaRPr lang="el-GR" sz="1400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387" y="3224455"/>
            <a:ext cx="4980561" cy="1787744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	Arduino DUE</a:t>
            </a:r>
          </a:p>
          <a:p>
            <a:r>
              <a:rPr lang="el-GR" sz="700" dirty="0">
                <a:solidFill>
                  <a:schemeClr val="tx1"/>
                </a:solidFill>
              </a:rPr>
              <a:t>ΠΗΓΗ</a:t>
            </a:r>
            <a:r>
              <a:rPr lang="en-US" sz="700" dirty="0">
                <a:solidFill>
                  <a:schemeClr val="tx1"/>
                </a:solidFill>
              </a:rPr>
              <a:t>: http://arduino.cc/en/uploads/Main/ArduinoDue_Front.jpg</a:t>
            </a:r>
          </a:p>
          <a:p>
            <a:endParaRPr lang="el-GR" sz="1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93791" y="3226942"/>
            <a:ext cx="870230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MINI</a:t>
            </a:r>
          </a:p>
          <a:p>
            <a:r>
              <a:rPr lang="el-GR" sz="1100" dirty="0"/>
              <a:t>ΠΗΓΗ</a:t>
            </a:r>
            <a:r>
              <a:rPr lang="en-US" sz="1100" dirty="0"/>
              <a:t> </a:t>
            </a:r>
            <a:r>
              <a:rPr lang="en-US" sz="700" dirty="0"/>
              <a:t>https://cdn.sparkfun.com//assets/parts/6/9/8/3/11303-01a.jpg</a:t>
            </a:r>
            <a:endParaRPr lang="en-US" sz="1100" dirty="0"/>
          </a:p>
          <a:p>
            <a:endParaRPr lang="el-GR" dirty="0"/>
          </a:p>
        </p:txBody>
      </p:sp>
      <p:sp>
        <p:nvSpPr>
          <p:cNvPr id="7" name="TextBox 6"/>
          <p:cNvSpPr txBox="1"/>
          <p:nvPr/>
        </p:nvSpPr>
        <p:spPr>
          <a:xfrm>
            <a:off x="7239137" y="3318273"/>
            <a:ext cx="532227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BLUETOOTH</a:t>
            </a:r>
          </a:p>
          <a:p>
            <a:r>
              <a:rPr lang="el-GR" sz="600" dirty="0"/>
              <a:t>ΠΗΓΗ</a:t>
            </a:r>
            <a:r>
              <a:rPr lang="en-US" sz="600" dirty="0"/>
              <a:t> http://arduino.cc/en/uploads/Main/ArduinoBT_Front.jpg</a:t>
            </a:r>
          </a:p>
          <a:p>
            <a:endParaRPr lang="el-GR" dirty="0"/>
          </a:p>
          <a:p>
            <a:endParaRPr lang="el-GR" sz="1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0174" y="-6444444"/>
            <a:ext cx="9979121" cy="53208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782" y="7505101"/>
            <a:ext cx="4914903" cy="51687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3791" y="5914960"/>
            <a:ext cx="87023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PRO</a:t>
            </a:r>
          </a:p>
          <a:p>
            <a:r>
              <a:rPr lang="el-GR" sz="700" dirty="0"/>
              <a:t>ΠΗΓΗ</a:t>
            </a:r>
            <a:r>
              <a:rPr lang="en-US" sz="700" dirty="0"/>
              <a:t> http://arduino.cc/en/uploads/Main/ArduinoPro.jpg</a:t>
            </a:r>
            <a:endParaRPr lang="el-GR" sz="700" dirty="0"/>
          </a:p>
        </p:txBody>
      </p:sp>
      <p:sp>
        <p:nvSpPr>
          <p:cNvPr id="14" name="TextBox 13"/>
          <p:cNvSpPr txBox="1"/>
          <p:nvPr/>
        </p:nvSpPr>
        <p:spPr>
          <a:xfrm>
            <a:off x="7239137" y="6006291"/>
            <a:ext cx="532227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YUN</a:t>
            </a:r>
          </a:p>
          <a:p>
            <a:r>
              <a:rPr lang="el-GR" sz="600" dirty="0"/>
              <a:t>ΠΗΓΗ</a:t>
            </a:r>
            <a:r>
              <a:rPr lang="en-US" sz="600" dirty="0"/>
              <a:t> http://arduino.cc/en/uploads/Main/ArduinoYunFront_2.jpg</a:t>
            </a:r>
          </a:p>
          <a:p>
            <a:endParaRPr lang="el-GR" dirty="0"/>
          </a:p>
          <a:p>
            <a:endParaRPr lang="el-GR" sz="1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8268" y="7358964"/>
            <a:ext cx="5461000" cy="546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947" y="7508254"/>
            <a:ext cx="6851180" cy="45688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9591" y="5886842"/>
            <a:ext cx="87023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Micro</a:t>
            </a:r>
          </a:p>
          <a:p>
            <a:r>
              <a:rPr lang="el-GR" sz="700" dirty="0"/>
              <a:t>ΠΗΓΗ</a:t>
            </a:r>
            <a:r>
              <a:rPr lang="en-US" sz="700" dirty="0"/>
              <a:t> http://arduino.cc/en/uploads/Main/ArduinoPro.jpg</a:t>
            </a:r>
            <a:endParaRPr lang="el-GR" sz="700" dirty="0"/>
          </a:p>
        </p:txBody>
      </p:sp>
    </p:spTree>
    <p:extLst>
      <p:ext uri="{BB962C8B-B14F-4D97-AF65-F5344CB8AC3E}">
        <p14:creationId xmlns:p14="http://schemas.microsoft.com/office/powerpoint/2010/main" val="368155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13704 L -0.06328 0.8905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8" y="376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183 0.16829 L -0.21146 0.9055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82" y="3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-0.26549 0.7833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1" y="3916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0.00964 -0.7405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" y="-3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6 L -0.22201 -0.74051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07" y="-3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0.18711 -0.69699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62" y="-34861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711 -0.69699 L -0.42252 -0.90648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14" y="-11319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2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229" y="633866"/>
            <a:ext cx="9111341" cy="983343"/>
          </a:xfrm>
        </p:spPr>
        <p:txBody>
          <a:bodyPr>
            <a:normAutofit fontScale="90000"/>
          </a:bodyPr>
          <a:lstStyle/>
          <a:p>
            <a:pPr algn="ctr"/>
            <a:r>
              <a:rPr lang="el-GR" dirty="0" err="1"/>
              <a:t>ΔΙΑΦΟΡΕσ</a:t>
            </a:r>
            <a:r>
              <a:rPr lang="en-US" dirty="0"/>
              <a:t> </a:t>
            </a:r>
            <a:r>
              <a:rPr lang="el-GR" dirty="0"/>
              <a:t> </a:t>
            </a:r>
            <a:r>
              <a:rPr lang="el-GR" dirty="0" err="1"/>
              <a:t>απο</a:t>
            </a:r>
            <a:r>
              <a:rPr lang="el-GR" dirty="0"/>
              <a:t> τις 3 πιο </a:t>
            </a:r>
            <a:r>
              <a:rPr lang="el-GR" dirty="0" err="1"/>
              <a:t>γνωστες</a:t>
            </a:r>
            <a:r>
              <a:rPr lang="el-GR" dirty="0"/>
              <a:t> </a:t>
            </a:r>
            <a:r>
              <a:rPr lang="el-GR" dirty="0" err="1"/>
              <a:t>πλακετες</a:t>
            </a:r>
            <a:endParaRPr lang="el-G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092425" y="6489095"/>
            <a:ext cx="9684432" cy="1227667"/>
          </a:xfrm>
        </p:spPr>
        <p:txBody>
          <a:bodyPr/>
          <a:lstStyle/>
          <a:p>
            <a:r>
              <a:rPr lang="el-GR" dirty="0">
                <a:solidFill>
                  <a:schemeClr val="tx1"/>
                </a:solidFill>
              </a:rPr>
              <a:t>ΠΗΓΗ : </a:t>
            </a:r>
            <a:r>
              <a:rPr lang="en-US" dirty="0">
                <a:solidFill>
                  <a:schemeClr val="tx1"/>
                </a:solidFill>
              </a:rPr>
              <a:t>http://grobotronics.com/images/promo/PROMO/ArduinoComparisonjpeg.jpg</a:t>
            </a:r>
            <a:endParaRPr lang="el-GR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90377" y="1888429"/>
            <a:ext cx="10390377" cy="496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9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05717 L 0.2539 0.28773 C 0.30664 0.36597 0.38594 0.40833 0.46914 0.40833 C 0.56367 0.40833 0.63958 0.36597 0.69232 0.28773 L 0.94622 -0.05717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305" y="2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229" y="633866"/>
            <a:ext cx="9111341" cy="983343"/>
          </a:xfrm>
        </p:spPr>
        <p:txBody>
          <a:bodyPr>
            <a:normAutofit/>
          </a:bodyPr>
          <a:lstStyle/>
          <a:p>
            <a:pPr algn="ctr"/>
            <a:r>
              <a:rPr lang="el-GR" dirty="0" err="1"/>
              <a:t>Χαρακτηριστικα</a:t>
            </a:r>
            <a:r>
              <a:rPr lang="el-GR" dirty="0"/>
              <a:t> </a:t>
            </a:r>
            <a:r>
              <a:rPr lang="el-GR" dirty="0" err="1"/>
              <a:t>πλακετων</a:t>
            </a:r>
            <a:r>
              <a:rPr lang="en-US" dirty="0"/>
              <a:t> </a:t>
            </a:r>
            <a:endParaRPr lang="el-G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092425" y="6489095"/>
            <a:ext cx="9684432" cy="1227667"/>
          </a:xfrm>
        </p:spPr>
        <p:txBody>
          <a:bodyPr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ΠΗΓΗ : </a:t>
            </a:r>
            <a:r>
              <a:rPr lang="en-US" dirty="0">
                <a:solidFill>
                  <a:schemeClr val="tx1"/>
                </a:solidFill>
              </a:rPr>
              <a:t>http://arduino.cc/en/Products.Compare</a:t>
            </a:r>
            <a:endParaRPr lang="el-GR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94113" y="1888429"/>
            <a:ext cx="9597848" cy="496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6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5717 L 0.25403 0.28773 C 0.30664 0.36597 0.38607 0.40833 0.46914 0.40833 C 0.56367 0.40833 0.63958 0.36597 0.69232 0.28773 L 0.94622 -0.05717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305" y="2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229" y="633866"/>
            <a:ext cx="9111341" cy="983343"/>
          </a:xfrm>
        </p:spPr>
        <p:txBody>
          <a:bodyPr>
            <a:normAutofit/>
          </a:bodyPr>
          <a:lstStyle/>
          <a:p>
            <a:pPr algn="ctr"/>
            <a:r>
              <a:rPr lang="el-GR" dirty="0" err="1"/>
              <a:t>Χαρακτηριστικα</a:t>
            </a:r>
            <a:r>
              <a:rPr lang="el-GR" dirty="0"/>
              <a:t> </a:t>
            </a:r>
            <a:r>
              <a:rPr lang="el-GR" dirty="0" err="1"/>
              <a:t>πλακετων</a:t>
            </a:r>
            <a:r>
              <a:rPr lang="en-US" dirty="0"/>
              <a:t> </a:t>
            </a:r>
            <a:r>
              <a:rPr lang="el-GR" dirty="0"/>
              <a:t>(</a:t>
            </a:r>
            <a:r>
              <a:rPr lang="el-GR" dirty="0" err="1"/>
              <a:t>Συνεχεια</a:t>
            </a:r>
            <a:r>
              <a:rPr lang="el-GR" dirty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092425" y="6489095"/>
            <a:ext cx="9684432" cy="1227667"/>
          </a:xfrm>
        </p:spPr>
        <p:txBody>
          <a:bodyPr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ΠΗΓΗ : </a:t>
            </a:r>
            <a:r>
              <a:rPr lang="en-US" dirty="0">
                <a:solidFill>
                  <a:schemeClr val="tx1"/>
                </a:solidFill>
              </a:rPr>
              <a:t>http://arduino.cc/en/Products.Compare</a:t>
            </a:r>
            <a:endParaRPr lang="el-GR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05573" y="1888429"/>
            <a:ext cx="9220767" cy="496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7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229 -0.05717 L 1.77721 0.28773 C 1.71406 0.36597 1.61849 0.40833 1.51901 0.40833 C 1.40547 0.40833 1.31432 0.36597 1.25104 0.28773 L 0.94622 -0.05717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810" y="2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3931" y="687388"/>
            <a:ext cx="5164137" cy="876300"/>
          </a:xfrm>
        </p:spPr>
        <p:txBody>
          <a:bodyPr/>
          <a:lstStyle/>
          <a:p>
            <a:r>
              <a:rPr lang="en-US" dirty="0"/>
              <a:t>Arduino shields</a:t>
            </a:r>
            <a:endParaRPr lang="el-G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84211" y="1563688"/>
            <a:ext cx="8534401" cy="4430711"/>
          </a:xfrm>
        </p:spPr>
        <p:txBody>
          <a:bodyPr>
            <a:normAutofit/>
          </a:bodyPr>
          <a:lstStyle/>
          <a:p>
            <a:r>
              <a:rPr lang="el-GR" sz="2800" dirty="0">
                <a:solidFill>
                  <a:schemeClr val="tx1"/>
                </a:solidFill>
              </a:rPr>
              <a:t>Ενσωμάτωση επιπλέον υλικού που του προσδίδει μια νέα ιδιότητα κυρίως στο θέμα της επικοινωνίας. </a:t>
            </a:r>
          </a:p>
          <a:p>
            <a:r>
              <a:rPr lang="el-GR" sz="2800" dirty="0">
                <a:solidFill>
                  <a:schemeClr val="tx1"/>
                </a:solidFill>
              </a:rPr>
              <a:t>Με την προσαρμογή του υλικού αυτού μετατρέπεται η επικοινωνία από σειριακή (μέσω USB) στην αντίστοιχη που διακρίνει τα shield.</a:t>
            </a:r>
          </a:p>
        </p:txBody>
      </p:sp>
    </p:spTree>
    <p:extLst>
      <p:ext uri="{BB962C8B-B14F-4D97-AF65-F5344CB8AC3E}">
        <p14:creationId xmlns:p14="http://schemas.microsoft.com/office/powerpoint/2010/main" val="4241076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0106" y="657276"/>
            <a:ext cx="5411787" cy="936523"/>
          </a:xfrm>
        </p:spPr>
        <p:txBody>
          <a:bodyPr/>
          <a:lstStyle/>
          <a:p>
            <a:r>
              <a:rPr lang="en-US" dirty="0"/>
              <a:t>Arduino shields</a:t>
            </a:r>
            <a:endParaRPr lang="el-G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43134" y="4133850"/>
            <a:ext cx="3815218" cy="8793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Ethernet Shield</a:t>
            </a:r>
          </a:p>
          <a:p>
            <a:r>
              <a:rPr lang="el-GR" sz="700" dirty="0">
                <a:solidFill>
                  <a:schemeClr val="tx1"/>
                </a:solidFill>
              </a:rPr>
              <a:t>ΠΗΓΗ  </a:t>
            </a:r>
            <a:r>
              <a:rPr lang="en-US" sz="700" dirty="0">
                <a:solidFill>
                  <a:schemeClr val="tx1"/>
                </a:solidFill>
              </a:rPr>
              <a:t>http://arduino.cc/en/uploads/Main/ArduinoEthernetShieldV3.jpg</a:t>
            </a:r>
            <a:endParaRPr lang="el-GR" sz="7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893" y="-4757207"/>
            <a:ext cx="5715000" cy="4483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38250" y="4133850"/>
            <a:ext cx="3810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 Shield</a:t>
            </a:r>
          </a:p>
          <a:p>
            <a:r>
              <a:rPr lang="el-GR" sz="700" dirty="0"/>
              <a:t>ΠΗΓΗ  </a:t>
            </a:r>
            <a:r>
              <a:rPr lang="en-US" sz="700" dirty="0"/>
              <a:t>http://arduino.cc/en/uploads/Main/MotorShield_R3_Front_450px.jpg</a:t>
            </a:r>
            <a:endParaRPr lang="el-GR" sz="7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243" y="-5900207"/>
            <a:ext cx="7239000" cy="5626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49" y="-5688590"/>
            <a:ext cx="7447695" cy="52630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33134" y="4303482"/>
            <a:ext cx="3810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	WIFI Shield</a:t>
            </a:r>
          </a:p>
          <a:p>
            <a:r>
              <a:rPr lang="el-GR" sz="700" dirty="0"/>
              <a:t>ΠΗΓΗ  </a:t>
            </a:r>
            <a:r>
              <a:rPr lang="en-US" sz="700" dirty="0"/>
              <a:t>http://arduino.cc/en/uploads/Main/ArduinoWiFiShield_Front_450px.jpg</a:t>
            </a:r>
            <a:endParaRPr lang="el-GR" sz="700" dirty="0"/>
          </a:p>
        </p:txBody>
      </p:sp>
    </p:spTree>
    <p:extLst>
      <p:ext uri="{BB962C8B-B14F-4D97-AF65-F5344CB8AC3E}">
        <p14:creationId xmlns:p14="http://schemas.microsoft.com/office/powerpoint/2010/main" val="262526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85185E-6 L 0.0125 0.878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" y="4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.87801 L -0.30469 0.8446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59" y="-166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79167E-6 1.48148E-6 L -0.34076 0.96134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44" y="4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34076 0.96134 L -0.08412 0.9240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6" y="-187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Motion origin="layout" path="M 0.00234 -0.10671 L -0.06315 0.9567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1" y="5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35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893" y="-4393682"/>
            <a:ext cx="5715000" cy="37560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77" y="-5688590"/>
            <a:ext cx="5263038" cy="5263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0106" y="657276"/>
            <a:ext cx="5411787" cy="936523"/>
          </a:xfrm>
        </p:spPr>
        <p:txBody>
          <a:bodyPr/>
          <a:lstStyle/>
          <a:p>
            <a:r>
              <a:rPr lang="en-US" dirty="0"/>
              <a:t>Arduino shields</a:t>
            </a:r>
            <a:endParaRPr lang="el-G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43134" y="4133850"/>
            <a:ext cx="3815218" cy="8793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GPRS Shield</a:t>
            </a:r>
          </a:p>
          <a:p>
            <a:r>
              <a:rPr lang="el-GR" sz="700" dirty="0">
                <a:solidFill>
                  <a:schemeClr val="tx1"/>
                </a:solidFill>
              </a:rPr>
              <a:t>ΠΗΓΗ  </a:t>
            </a:r>
            <a:r>
              <a:rPr lang="en-US" sz="700" dirty="0">
                <a:solidFill>
                  <a:schemeClr val="tx1"/>
                </a:solidFill>
              </a:rPr>
              <a:t>http://www.blogcdn.com/es.engadget.com/media/2012/08/arduino.jpg</a:t>
            </a:r>
            <a:endParaRPr lang="el-GR" sz="7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8250" y="4133850"/>
            <a:ext cx="3810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Wireless SD Shield</a:t>
            </a:r>
          </a:p>
          <a:p>
            <a:r>
              <a:rPr lang="el-GR" sz="700" dirty="0"/>
              <a:t>ΠΗΓΗ  </a:t>
            </a:r>
            <a:r>
              <a:rPr lang="en-US" sz="700" dirty="0"/>
              <a:t>arduino.cc/</a:t>
            </a:r>
            <a:r>
              <a:rPr lang="en-US" sz="700" dirty="0" err="1"/>
              <a:t>en</a:t>
            </a:r>
            <a:r>
              <a:rPr lang="en-US" sz="700" dirty="0"/>
              <a:t>/uploads/Main/Arduino_WirelessSDShield_Front2.jpg</a:t>
            </a:r>
            <a:endParaRPr lang="el-GR" sz="7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243" y="-5286060"/>
            <a:ext cx="7239000" cy="43978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33134" y="4303482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	</a:t>
            </a:r>
            <a:r>
              <a:rPr lang="en-US" dirty="0" err="1"/>
              <a:t>Xbee</a:t>
            </a:r>
            <a:r>
              <a:rPr lang="en-US" dirty="0"/>
              <a:t> Shield</a:t>
            </a:r>
          </a:p>
          <a:p>
            <a:r>
              <a:rPr lang="el-GR" sz="700" dirty="0"/>
              <a:t>ΠΗΓΗ  </a:t>
            </a:r>
            <a:r>
              <a:rPr lang="en-US" sz="700" dirty="0"/>
              <a:t>http://dlnmh9ip6v2uc.cloudfront.net/assets/4/2/d/5/e/51080b92ce395f896e000000.jpg</a:t>
            </a:r>
            <a:endParaRPr lang="el-GR" sz="700" dirty="0"/>
          </a:p>
        </p:txBody>
      </p:sp>
    </p:spTree>
    <p:extLst>
      <p:ext uri="{BB962C8B-B14F-4D97-AF65-F5344CB8AC3E}">
        <p14:creationId xmlns:p14="http://schemas.microsoft.com/office/powerpoint/2010/main" val="271807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85185E-6 L 0.0125 0.878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" y="4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.87801 L -0.30469 0.8446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59" y="-166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79167E-6 1.48148E-6 L -0.34076 0.96134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44" y="4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34076 0.96134 L -0.08412 0.9240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6" y="-187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Motion origin="layout" path="M 0.00234 -0.10671 L -0.06315 0.9567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1" y="5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35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0106" y="400957"/>
            <a:ext cx="5411787" cy="977900"/>
          </a:xfrm>
        </p:spPr>
        <p:txBody>
          <a:bodyPr>
            <a:normAutofit fontScale="90000"/>
          </a:bodyPr>
          <a:lstStyle/>
          <a:p>
            <a:r>
              <a:rPr lang="el-GR" dirty="0" err="1"/>
              <a:t>Περιβαλλον</a:t>
            </a:r>
            <a:r>
              <a:rPr lang="el-GR" dirty="0"/>
              <a:t> </a:t>
            </a:r>
            <a:r>
              <a:rPr lang="el-GR" dirty="0" err="1"/>
              <a:t>αναπτυξης</a:t>
            </a:r>
            <a:endParaRPr lang="el-G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93861" y="1928282"/>
            <a:ext cx="8534401" cy="391371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tx1"/>
                </a:solidFill>
              </a:rPr>
              <a:t>Διατίθεται δωρεάν (</a:t>
            </a:r>
            <a:r>
              <a:rPr lang="el-GR" u="sng" dirty="0">
                <a:hlinkClick r:id="rId2"/>
              </a:rPr>
              <a:t>http://arduino.cc/en/main/software</a:t>
            </a:r>
            <a:r>
              <a:rPr lang="el-GR" dirty="0">
                <a:solidFill>
                  <a:schemeClr val="tx1"/>
                </a:solidFill>
              </a:rPr>
              <a:t>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tx1"/>
                </a:solidFill>
              </a:rPr>
              <a:t>Αναπτύχθηκε σε </a:t>
            </a:r>
            <a:r>
              <a:rPr lang="en-US" dirty="0">
                <a:solidFill>
                  <a:schemeClr val="tx1"/>
                </a:solidFill>
              </a:rPr>
              <a:t>JAVA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l-GR" dirty="0">
                <a:solidFill>
                  <a:schemeClr val="tx1"/>
                </a:solidFill>
              </a:rPr>
              <a:t>Περιέχει: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tx1"/>
                </a:solidFill>
              </a:rPr>
              <a:t>Επεξεργαστή κειμένου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tx1"/>
                </a:solidFill>
              </a:rPr>
              <a:t>Γραμμή εργαλείων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tx1"/>
                </a:solidFill>
              </a:rPr>
              <a:t>Κονσόλα  κειμένου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tx1"/>
                </a:solidFill>
              </a:rPr>
              <a:t>Μεταγλωττιστή και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tx1"/>
                </a:solidFill>
              </a:rPr>
              <a:t>Βιβλιοθήκες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l-GR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l-GR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495" y="7151409"/>
            <a:ext cx="9085007" cy="510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7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-0.87061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90042" y="538843"/>
            <a:ext cx="4611915" cy="910771"/>
          </a:xfrm>
        </p:spPr>
        <p:txBody>
          <a:bodyPr>
            <a:normAutofit/>
          </a:bodyPr>
          <a:lstStyle/>
          <a:p>
            <a:r>
              <a:rPr lang="el-GR" dirty="0"/>
              <a:t>Περιληψη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84211" y="1538514"/>
            <a:ext cx="8534401" cy="445588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>
                <a:solidFill>
                  <a:schemeClr val="tx1"/>
                </a:solidFill>
              </a:rPr>
              <a:t>Μικροελεγκτές, τα πλεονεκτήματα και τα μειονεκτήματα και τις εφαρμογές τους</a:t>
            </a: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>
                <a:solidFill>
                  <a:schemeClr val="tx1"/>
                </a:solidFill>
              </a:rPr>
              <a:t>Ιστορία του </a:t>
            </a:r>
            <a:r>
              <a:rPr lang="en-US" sz="2400" dirty="0">
                <a:solidFill>
                  <a:schemeClr val="tx1"/>
                </a:solidFill>
              </a:rPr>
              <a:t>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>
                <a:solidFill>
                  <a:schemeClr val="tx1"/>
                </a:solidFill>
              </a:rPr>
              <a:t>Γνωριμία με το </a:t>
            </a:r>
            <a:r>
              <a:rPr lang="en-US" sz="2400" dirty="0">
                <a:solidFill>
                  <a:schemeClr val="tx1"/>
                </a:solidFill>
              </a:rPr>
              <a:t>Arduino</a:t>
            </a:r>
            <a:r>
              <a:rPr lang="el-GR" sz="2400" dirty="0">
                <a:solidFill>
                  <a:schemeClr val="tx1"/>
                </a:solidFill>
              </a:rPr>
              <a:t>, τα χαρακτηριστικά του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>
                <a:solidFill>
                  <a:schemeClr val="tx1"/>
                </a:solidFill>
              </a:rPr>
              <a:t>Το περιβάλλον ανάπτυξής  του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>
                <a:solidFill>
                  <a:schemeClr val="tx1"/>
                </a:solidFill>
              </a:rPr>
              <a:t>Διάφορες πλακέτες και οι βασικές διαφορές τους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endParaRPr lang="el-GR" sz="2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Arduino Shields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KIT </a:t>
            </a:r>
            <a:r>
              <a:rPr lang="el-GR" sz="2400" dirty="0">
                <a:solidFill>
                  <a:schemeClr val="tx1"/>
                </a:solidFill>
              </a:rPr>
              <a:t>Εργαστηρίου</a:t>
            </a:r>
          </a:p>
        </p:txBody>
      </p:sp>
    </p:spTree>
    <p:extLst>
      <p:ext uri="{BB962C8B-B14F-4D97-AF65-F5344CB8AC3E}">
        <p14:creationId xmlns:p14="http://schemas.microsoft.com/office/powerpoint/2010/main" val="361329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6278" y="333828"/>
            <a:ext cx="6079444" cy="1233714"/>
          </a:xfrm>
        </p:spPr>
        <p:txBody>
          <a:bodyPr/>
          <a:lstStyle/>
          <a:p>
            <a:r>
              <a:rPr lang="el-GR" dirty="0" err="1"/>
              <a:t>Γλωσσα</a:t>
            </a:r>
            <a:r>
              <a:rPr lang="el-GR" dirty="0"/>
              <a:t> </a:t>
            </a:r>
            <a:r>
              <a:rPr lang="el-GR" dirty="0" err="1"/>
              <a:t>προγραμματισμου</a:t>
            </a:r>
            <a:endParaRPr lang="el-G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56278" y="7071169"/>
            <a:ext cx="3840700" cy="838200"/>
          </a:xfrm>
        </p:spPr>
        <p:txBody>
          <a:bodyPr/>
          <a:lstStyle/>
          <a:p>
            <a:r>
              <a:rPr lang="el-GR" dirty="0"/>
              <a:t>ΔΟΜΗ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01568" y="2256007"/>
            <a:ext cx="8534401" cy="290019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tx1"/>
                </a:solidFill>
              </a:rPr>
              <a:t>Γλώσσα προγραμματισμού </a:t>
            </a:r>
            <a:r>
              <a:rPr lang="en-US" dirty="0">
                <a:solidFill>
                  <a:schemeClr val="tx1"/>
                </a:solidFill>
              </a:rPr>
              <a:t>Wiring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tx1"/>
                </a:solidFill>
              </a:rPr>
              <a:t>Παρόμοια με  την </a:t>
            </a:r>
            <a:r>
              <a:rPr lang="en-US" dirty="0">
                <a:solidFill>
                  <a:schemeClr val="tx1"/>
                </a:solidFill>
              </a:rPr>
              <a:t>C/C++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tx1"/>
                </a:solidFill>
              </a:rPr>
              <a:t>Ίδιες βασικές εντολές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tx1"/>
                </a:solidFill>
              </a:rPr>
              <a:t>Συναρτήσεις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tx1"/>
                </a:solidFill>
              </a:rPr>
              <a:t>Σύνταξη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tx1"/>
                </a:solidFill>
              </a:rPr>
              <a:t>Τύπους δεδομένων και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tx1"/>
                </a:solidFill>
              </a:rPr>
              <a:t>Τελεστές</a:t>
            </a:r>
          </a:p>
          <a:p>
            <a:endParaRPr lang="el-GR" dirty="0">
              <a:solidFill>
                <a:schemeClr val="tx1"/>
              </a:solidFill>
            </a:endParaRPr>
          </a:p>
          <a:p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40339" y="333828"/>
            <a:ext cx="53934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2 Συναρτήσεις</a:t>
            </a:r>
            <a:endParaRPr lang="en-US" sz="2400" dirty="0"/>
          </a:p>
          <a:p>
            <a:endParaRPr lang="el-G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Setup()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Loop()</a:t>
            </a:r>
            <a:endParaRPr lang="el-GR" sz="2400" dirty="0"/>
          </a:p>
          <a:p>
            <a:endParaRPr lang="el-GR" sz="2400" dirty="0"/>
          </a:p>
          <a:p>
            <a:endParaRPr lang="el-GR" sz="2400" dirty="0"/>
          </a:p>
          <a:p>
            <a:r>
              <a:rPr lang="el-GR" sz="24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768" y="7071169"/>
            <a:ext cx="6514890" cy="5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6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29167E-6 2.59259E-6 L 0.11732 -0.79097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9" y="-3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200"/>
                            </p:stCondLst>
                            <p:childTnLst>
                              <p:par>
                                <p:cTn id="86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-0.42409 0 C -0.61393 0 -0.84792 0.10903 -0.84792 0.19769 L -0.84792 0.39606 " pathEditMode="relative" rAng="0" ptsTypes="AAAA">
                                      <p:cBhvr>
                                        <p:cTn id="8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396" y="1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6 L -0.03242 -0.83866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4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6278" y="333828"/>
            <a:ext cx="6079444" cy="1233714"/>
          </a:xfrm>
        </p:spPr>
        <p:txBody>
          <a:bodyPr/>
          <a:lstStyle/>
          <a:p>
            <a:r>
              <a:rPr lang="el-GR" dirty="0"/>
              <a:t>Κιτ εργαστηριου	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56278" y="7071169"/>
            <a:ext cx="3840700" cy="838200"/>
          </a:xfrm>
        </p:spPr>
        <p:txBody>
          <a:bodyPr/>
          <a:lstStyle/>
          <a:p>
            <a:r>
              <a:rPr lang="el-GR" dirty="0"/>
              <a:t>ΔΟΜΗ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01568" y="2256007"/>
            <a:ext cx="8534401" cy="290019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1x Arduino 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1x Breadboard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1x </a:t>
            </a:r>
            <a:r>
              <a:rPr lang="el-GR" dirty="0">
                <a:solidFill>
                  <a:schemeClr val="tx1"/>
                </a:solidFill>
              </a:rPr>
              <a:t>Κουτι με αντιστάσεις,μοτέρ, </a:t>
            </a:r>
            <a:r>
              <a:rPr lang="en-GB" dirty="0">
                <a:solidFill>
                  <a:schemeClr val="tx1"/>
                </a:solidFill>
              </a:rPr>
              <a:t>LED, </a:t>
            </a:r>
            <a:endParaRPr lang="el-G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tx1"/>
                </a:solidFill>
              </a:rPr>
              <a:t>1</a:t>
            </a:r>
            <a:r>
              <a:rPr lang="en-GB" dirty="0">
                <a:solidFill>
                  <a:schemeClr val="tx1"/>
                </a:solidFill>
              </a:rPr>
              <a:t>x </a:t>
            </a:r>
            <a:r>
              <a:rPr lang="el-GR" dirty="0">
                <a:solidFill>
                  <a:schemeClr val="tx1"/>
                </a:solidFill>
              </a:rPr>
              <a:t>Καλωδια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tx1"/>
                </a:solidFill>
              </a:rPr>
              <a:t>1</a:t>
            </a:r>
            <a:r>
              <a:rPr lang="en-GB" dirty="0">
                <a:solidFill>
                  <a:schemeClr val="tx1"/>
                </a:solidFill>
              </a:rPr>
              <a:t>x USB </a:t>
            </a:r>
            <a:r>
              <a:rPr lang="el-GR" dirty="0">
                <a:solidFill>
                  <a:schemeClr val="tx1"/>
                </a:solidFill>
              </a:rPr>
              <a:t>Καλωδιο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540339" y="333828"/>
            <a:ext cx="53934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2 Συναρτήσεις</a:t>
            </a:r>
            <a:endParaRPr lang="en-US" sz="2400" dirty="0"/>
          </a:p>
          <a:p>
            <a:endParaRPr lang="el-G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Setup()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Loop()</a:t>
            </a:r>
            <a:endParaRPr lang="el-GR" sz="2400" dirty="0"/>
          </a:p>
          <a:p>
            <a:endParaRPr lang="el-GR" sz="2400" dirty="0"/>
          </a:p>
          <a:p>
            <a:endParaRPr lang="el-GR" sz="2400" dirty="0"/>
          </a:p>
          <a:p>
            <a:r>
              <a:rPr lang="el-GR" sz="24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768" y="7071169"/>
            <a:ext cx="6514890" cy="5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0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64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29167E-6 2.59259E-6 L 0.11732 -0.79097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9" y="-3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200"/>
                            </p:stCondLst>
                            <p:childTnLst>
                              <p:par>
                                <p:cTn id="72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-0.42409 0 C -0.61393 0 -0.84792 0.10903 -0.84792 0.19769 L -0.84792 0.39606 " pathEditMode="relative" rAng="0" ptsTypes="AAAA">
                                      <p:cBhvr>
                                        <p:cTn id="7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396" y="1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6 L -0.03242 -0.8386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4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5968" y="333829"/>
            <a:ext cx="6413273" cy="1329872"/>
          </a:xfrm>
        </p:spPr>
        <p:txBody>
          <a:bodyPr/>
          <a:lstStyle/>
          <a:p>
            <a:r>
              <a:rPr lang="el-GR" dirty="0"/>
              <a:t>Τι ειναι </a:t>
            </a:r>
            <a:r>
              <a:rPr lang="el-GR" dirty="0" err="1"/>
              <a:t>ενας</a:t>
            </a:r>
            <a:r>
              <a:rPr lang="el-GR" dirty="0"/>
              <a:t> </a:t>
            </a:r>
            <a:r>
              <a:rPr lang="el-GR" dirty="0" err="1"/>
              <a:t>μικροελεγκτης</a:t>
            </a:r>
            <a:endParaRPr lang="el-G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84211" y="2743200"/>
            <a:ext cx="8534401" cy="3251199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Mini</a:t>
            </a:r>
            <a:r>
              <a:rPr lang="el-GR" sz="2800" dirty="0">
                <a:solidFill>
                  <a:schemeClr val="tx1"/>
                </a:solidFill>
              </a:rPr>
              <a:t> υπολογιστής όπου περιέχει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800" dirty="0">
                <a:solidFill>
                  <a:schemeClr val="tx1"/>
                </a:solidFill>
              </a:rPr>
              <a:t>Επεξεργαστή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800" dirty="0">
                <a:solidFill>
                  <a:schemeClr val="tx1"/>
                </a:solidFill>
              </a:rPr>
              <a:t>Μνήμες και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800" dirty="0">
                <a:solidFill>
                  <a:schemeClr val="tx1"/>
                </a:solidFill>
              </a:rPr>
              <a:t>Θύρες Ε/Ε για περιφερειακές συσκευές</a:t>
            </a:r>
          </a:p>
          <a:p>
            <a:endParaRPr lang="el-GR" dirty="0">
              <a:solidFill>
                <a:schemeClr val="tx1"/>
              </a:solidFill>
            </a:endParaRPr>
          </a:p>
          <a:p>
            <a:endParaRPr lang="el-G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44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699026"/>
            <a:ext cx="3958318" cy="1480457"/>
          </a:xfrm>
        </p:spPr>
        <p:txBody>
          <a:bodyPr>
            <a:normAutofit fontScale="90000"/>
          </a:bodyPr>
          <a:lstStyle/>
          <a:p>
            <a:r>
              <a:rPr lang="el-GR" dirty="0" err="1"/>
              <a:t>Πλεονεκτηματα</a:t>
            </a:r>
            <a:r>
              <a:rPr lang="el-GR" dirty="0"/>
              <a:t> </a:t>
            </a:r>
            <a:r>
              <a:rPr lang="el-GR" dirty="0" err="1"/>
              <a:t>Μικροελεγκτων</a:t>
            </a:r>
            <a:endParaRPr lang="el-G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84211" y="2743200"/>
            <a:ext cx="4861183" cy="3251199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dirty="0">
                <a:solidFill>
                  <a:schemeClr val="tx1"/>
                </a:solidFill>
              </a:rPr>
              <a:t>Υπολογιστής σε ένα ολοκληρωμένο κύκλωμα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dirty="0">
                <a:solidFill>
                  <a:schemeClr val="tx1"/>
                </a:solidFill>
              </a:rPr>
              <a:t>Μικρός όγκος</a:t>
            </a: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dirty="0">
                <a:solidFill>
                  <a:schemeClr val="tx1"/>
                </a:solidFill>
              </a:rPr>
              <a:t>Χαμηλό κόστος (ανάλογα τον </a:t>
            </a:r>
            <a:r>
              <a:rPr lang="el-GR" sz="2800" dirty="0" err="1">
                <a:solidFill>
                  <a:schemeClr val="tx1"/>
                </a:solidFill>
              </a:rPr>
              <a:t>προυπολογισμό</a:t>
            </a:r>
            <a:r>
              <a:rPr lang="el-GR" sz="2800" dirty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dirty="0">
                <a:solidFill>
                  <a:schemeClr val="tx1"/>
                </a:solidFill>
              </a:rPr>
              <a:t>Μικρή κατανάλωση ισχύος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dirty="0">
                <a:solidFill>
                  <a:schemeClr val="tx1"/>
                </a:solidFill>
              </a:rPr>
              <a:t>Αυτονομία (ενσωματωμένα περιφερειακά και μνήμη)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046034" y="699026"/>
            <a:ext cx="3958318" cy="14804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3600" b="0" kern="120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/>
              <a:t>Μειονεκτηματα</a:t>
            </a:r>
            <a:br>
              <a:rPr lang="el-GR"/>
            </a:br>
            <a:r>
              <a:rPr lang="el-GR"/>
              <a:t>Μικροελεγκτων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idx="1"/>
          </p:nvPr>
        </p:nvSpPr>
        <p:spPr>
          <a:xfrm>
            <a:off x="6902245" y="2551471"/>
            <a:ext cx="4763729" cy="3583858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dirty="0">
                <a:solidFill>
                  <a:schemeClr val="tx1"/>
                </a:solidFill>
              </a:rPr>
              <a:t>Δύσκολος ο προγραμματισμός του</a:t>
            </a:r>
            <a:endParaRPr lang="el-GR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dirty="0">
                <a:solidFill>
                  <a:schemeClr val="tx1"/>
                </a:solidFill>
              </a:rPr>
              <a:t>Μεγάλος χρόνος ανάπτυξης.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dirty="0">
                <a:solidFill>
                  <a:schemeClr val="tx1"/>
                </a:solidFill>
              </a:rPr>
              <a:t>Δεν αλλάζει το πρόγραμμα του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l-GR" sz="2800" dirty="0">
                <a:solidFill>
                  <a:schemeClr val="tx1"/>
                </a:solidFill>
              </a:rPr>
              <a:t>και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dirty="0">
                <a:solidFill>
                  <a:schemeClr val="tx1"/>
                </a:solidFill>
              </a:rPr>
              <a:t>Περιορισμένος αριθμός ταυτόχρονες εκτελέσεις </a:t>
            </a:r>
          </a:p>
        </p:txBody>
      </p:sp>
    </p:spTree>
    <p:extLst>
      <p:ext uri="{BB962C8B-B14F-4D97-AF65-F5344CB8AC3E}">
        <p14:creationId xmlns:p14="http://schemas.microsoft.com/office/powerpoint/2010/main" val="288515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3511" y="271009"/>
            <a:ext cx="6077403" cy="1480457"/>
          </a:xfrm>
        </p:spPr>
        <p:txBody>
          <a:bodyPr/>
          <a:lstStyle/>
          <a:p>
            <a:r>
              <a:rPr lang="el-GR" dirty="0" err="1"/>
              <a:t>Εφαρμογες</a:t>
            </a:r>
            <a:r>
              <a:rPr lang="el-GR" dirty="0"/>
              <a:t> </a:t>
            </a:r>
            <a:r>
              <a:rPr lang="el-GR" dirty="0" err="1"/>
              <a:t>μικροελεγτων</a:t>
            </a:r>
            <a:endParaRPr lang="el-G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84211" y="1640114"/>
            <a:ext cx="8534401" cy="4354285"/>
          </a:xfrm>
        </p:spPr>
        <p:txBody>
          <a:bodyPr>
            <a:normAutofit fontScale="92500" lnSpcReduction="10000"/>
          </a:bodyPr>
          <a:lstStyle/>
          <a:p>
            <a:r>
              <a:rPr lang="el-GR" sz="2800" dirty="0">
                <a:solidFill>
                  <a:schemeClr val="tx1"/>
                </a:solidFill>
              </a:rPr>
              <a:t>Οι μικροελεγκτές βρίσκουν εφαρμογή παντού όπως:</a:t>
            </a:r>
          </a:p>
          <a:p>
            <a:endParaRPr lang="el-GR" sz="2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dirty="0">
                <a:solidFill>
                  <a:schemeClr val="tx1"/>
                </a:solidFill>
              </a:rPr>
              <a:t>Κινητά τηλέφωνα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dirty="0">
                <a:solidFill>
                  <a:schemeClr val="tx1"/>
                </a:solidFill>
              </a:rPr>
              <a:t>Υπολογιστές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dirty="0">
                <a:solidFill>
                  <a:schemeClr val="tx1"/>
                </a:solidFill>
              </a:rPr>
              <a:t>Κυκλώματα τηλεπικοινωνιών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dirty="0">
                <a:solidFill>
                  <a:schemeClr val="tx1"/>
                </a:solidFill>
              </a:rPr>
              <a:t>Ηλεκτρικές Συσκευές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dirty="0">
                <a:solidFill>
                  <a:schemeClr val="tx1"/>
                </a:solidFill>
              </a:rPr>
              <a:t>Συστήματα αυτοματισμών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dirty="0">
                <a:solidFill>
                  <a:schemeClr val="tx1"/>
                </a:solidFill>
              </a:rPr>
              <a:t>Ηλεκτρονικές συσκευές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l-GR" sz="2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l-G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980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9200" y="434477"/>
            <a:ext cx="4818742" cy="1045029"/>
          </a:xfrm>
        </p:spPr>
        <p:txBody>
          <a:bodyPr/>
          <a:lstStyle/>
          <a:p>
            <a:r>
              <a:rPr lang="el-GR" dirty="0"/>
              <a:t>Τι ειναι</a:t>
            </a:r>
            <a:r>
              <a:rPr lang="en-US" dirty="0"/>
              <a:t> </a:t>
            </a:r>
            <a:r>
              <a:rPr lang="el-GR" dirty="0"/>
              <a:t>ο </a:t>
            </a:r>
            <a:r>
              <a:rPr lang="en-US" dirty="0" err="1"/>
              <a:t>arduino</a:t>
            </a:r>
            <a:endParaRPr lang="el-G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84211" y="1640114"/>
            <a:ext cx="7255103" cy="4354285"/>
          </a:xfrm>
        </p:spPr>
        <p:txBody>
          <a:bodyPr>
            <a:normAutofit fontScale="85000" lnSpcReduction="20000"/>
          </a:bodyPr>
          <a:lstStyle/>
          <a:p>
            <a:r>
              <a:rPr lang="el-GR" sz="2800" dirty="0">
                <a:solidFill>
                  <a:schemeClr val="tx1"/>
                </a:solidFill>
              </a:rPr>
              <a:t>Περιέχει ένα ολοκληρωμένο κύκλωμα (</a:t>
            </a:r>
            <a:r>
              <a:rPr lang="en-US" sz="2800" dirty="0">
                <a:solidFill>
                  <a:schemeClr val="tx1"/>
                </a:solidFill>
              </a:rPr>
              <a:t>Chip)</a:t>
            </a:r>
            <a:r>
              <a:rPr lang="el-GR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ATmega </a:t>
            </a:r>
            <a:r>
              <a:rPr lang="el-GR" sz="2800" dirty="0">
                <a:solidFill>
                  <a:schemeClr val="tx1"/>
                </a:solidFill>
              </a:rPr>
              <a:t>της εταιρίας </a:t>
            </a:r>
            <a:r>
              <a:rPr lang="en-US" sz="2800" dirty="0">
                <a:solidFill>
                  <a:schemeClr val="tx1"/>
                </a:solidFill>
              </a:rPr>
              <a:t>Atmel</a:t>
            </a:r>
            <a:r>
              <a:rPr lang="el-GR" sz="2800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dirty="0">
                <a:solidFill>
                  <a:schemeClr val="tx1"/>
                </a:solidFill>
              </a:rPr>
              <a:t>Το συγκεκριμένο </a:t>
            </a:r>
            <a:r>
              <a:rPr lang="en-US" sz="2800" dirty="0">
                <a:solidFill>
                  <a:schemeClr val="tx1"/>
                </a:solidFill>
              </a:rPr>
              <a:t>chip</a:t>
            </a:r>
            <a:r>
              <a:rPr lang="el-GR" sz="2800" dirty="0">
                <a:solidFill>
                  <a:schemeClr val="tx1"/>
                </a:solidFill>
              </a:rPr>
              <a:t> είναι ένας «υπολογιστής» ο οποίος αποτελείται από</a:t>
            </a:r>
            <a:r>
              <a:rPr lang="en-US" sz="2800" dirty="0">
                <a:solidFill>
                  <a:schemeClr val="tx1"/>
                </a:solidFill>
              </a:rPr>
              <a:t> CPU, RAM, Flash Memory </a:t>
            </a:r>
            <a:r>
              <a:rPr lang="el-GR" sz="2800" dirty="0">
                <a:solidFill>
                  <a:schemeClr val="tx1"/>
                </a:solidFill>
              </a:rPr>
              <a:t>εισόδους/εξόδους όπου αντιδρούν ανάλογα με τον προγραμματισμό που πραγματοποιούμε.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dirty="0">
                <a:solidFill>
                  <a:schemeClr val="tx1"/>
                </a:solidFill>
              </a:rPr>
              <a:t>Η πλακέτα έχει άδεια χρήσης </a:t>
            </a:r>
            <a:r>
              <a:rPr lang="en-US" sz="2800" dirty="0">
                <a:solidFill>
                  <a:schemeClr val="tx1"/>
                </a:solidFill>
              </a:rPr>
              <a:t>Creative Commons</a:t>
            </a:r>
            <a:r>
              <a:rPr lang="el-GR" sz="2800" dirty="0">
                <a:solidFill>
                  <a:schemeClr val="tx1"/>
                </a:solidFill>
              </a:rPr>
              <a:t>.</a:t>
            </a: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dirty="0">
                <a:solidFill>
                  <a:schemeClr val="tx1"/>
                </a:solidFill>
              </a:rPr>
              <a:t>Χρησιμοποιεί την γλώσσα </a:t>
            </a:r>
            <a:r>
              <a:rPr lang="en-US" sz="2800" dirty="0">
                <a:solidFill>
                  <a:schemeClr val="tx1"/>
                </a:solidFill>
              </a:rPr>
              <a:t>Wiring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dirty="0">
                <a:solidFill>
                  <a:schemeClr val="tx1"/>
                </a:solidFill>
              </a:rPr>
              <a:t>Πλατφόρμα ανοιχτού κώδικα</a:t>
            </a:r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051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3763" y="700995"/>
            <a:ext cx="4584473" cy="620486"/>
          </a:xfrm>
        </p:spPr>
        <p:txBody>
          <a:bodyPr>
            <a:normAutofit fontScale="90000"/>
          </a:bodyPr>
          <a:lstStyle/>
          <a:p>
            <a:r>
              <a:rPr lang="el-GR" dirty="0" err="1"/>
              <a:t>Ιστορικη</a:t>
            </a:r>
            <a:r>
              <a:rPr lang="el-GR" dirty="0"/>
              <a:t> </a:t>
            </a:r>
            <a:r>
              <a:rPr lang="el-GR" dirty="0" err="1"/>
              <a:t>αναδρομη</a:t>
            </a:r>
            <a:endParaRPr lang="el-G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152571" y="1754960"/>
            <a:ext cx="1886856" cy="523783"/>
          </a:xfrm>
        </p:spPr>
        <p:txBody>
          <a:bodyPr>
            <a:normAutofit/>
          </a:bodyPr>
          <a:lstStyle/>
          <a:p>
            <a:r>
              <a:rPr lang="el-GR" sz="2800" dirty="0">
                <a:solidFill>
                  <a:schemeClr val="tx1"/>
                </a:solidFill>
              </a:rPr>
              <a:t>Το όνομα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9942" y="2583543"/>
            <a:ext cx="94052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400" dirty="0"/>
              <a:t>Το έτος 1002 στην πόλη Ιβρέα βασίλευε ο Βασιλιάς </a:t>
            </a:r>
            <a:r>
              <a:rPr lang="en-US" sz="2400" dirty="0"/>
              <a:t>Arduin</a:t>
            </a:r>
            <a:r>
              <a:rPr lang="el-G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l-G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400" dirty="0"/>
              <a:t>Όπου 2 χρόνια αργότερα εκθρονίζεται από τον Βασιλιά </a:t>
            </a:r>
            <a:r>
              <a:rPr lang="en-US" sz="2400" dirty="0"/>
              <a:t>Henry II </a:t>
            </a:r>
            <a:r>
              <a:rPr lang="el-GR" sz="2400" dirty="0"/>
              <a:t>της Γερμανίας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l-G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400" dirty="0"/>
              <a:t>Εις μνήμην του Βασιλιά </a:t>
            </a:r>
            <a:r>
              <a:rPr lang="en-US" sz="2400" dirty="0"/>
              <a:t>Arduin</a:t>
            </a:r>
            <a:r>
              <a:rPr lang="el-GR" sz="2400" dirty="0"/>
              <a:t>, στην πόλη Ιβρέα υπάρχει ένα μπαρ με το όνομα «</a:t>
            </a:r>
            <a:r>
              <a:rPr lang="en-US" sz="2400" dirty="0"/>
              <a:t>Bar Di Re Arduino</a:t>
            </a:r>
            <a:r>
              <a:rPr lang="el-GR" sz="2400" dirty="0"/>
              <a:t>»  όπου το προσωπικό και οι φοιτητές  του </a:t>
            </a:r>
            <a:r>
              <a:rPr lang="en-US" sz="2400" dirty="0"/>
              <a:t>I.D.I.I. </a:t>
            </a:r>
            <a:r>
              <a:rPr lang="el-GR" sz="2400" dirty="0"/>
              <a:t>το επισκέπτονται συχνά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l-G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Massimo Banzi </a:t>
            </a:r>
            <a:r>
              <a:rPr lang="el-GR" sz="2400" dirty="0"/>
              <a:t>έδωσε το όνομα </a:t>
            </a:r>
            <a:r>
              <a:rPr lang="en-US" sz="2400" dirty="0"/>
              <a:t>Arduino </a:t>
            </a:r>
            <a:r>
              <a:rPr lang="el-GR" sz="2400" dirty="0"/>
              <a:t>στον μικροελεγκτή.</a:t>
            </a:r>
          </a:p>
        </p:txBody>
      </p:sp>
    </p:spTree>
    <p:extLst>
      <p:ext uri="{BB962C8B-B14F-4D97-AF65-F5344CB8AC3E}">
        <p14:creationId xmlns:p14="http://schemas.microsoft.com/office/powerpoint/2010/main" val="216812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704" y="464457"/>
            <a:ext cx="8935039" cy="702980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3206" y="464457"/>
            <a:ext cx="9648967" cy="6393543"/>
          </a:xfrm>
        </p:spPr>
        <p:txBody>
          <a:bodyPr numCol="2">
            <a:noAutofit/>
          </a:bodyPr>
          <a:lstStyle/>
          <a:p>
            <a:pPr marL="342900" lvl="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l-GR" dirty="0">
                <a:solidFill>
                  <a:schemeClr val="tx1"/>
                </a:solidFill>
              </a:rPr>
              <a:t>Θύρα </a:t>
            </a:r>
            <a:r>
              <a:rPr lang="en-US" dirty="0">
                <a:solidFill>
                  <a:schemeClr val="tx1"/>
                </a:solidFill>
              </a:rPr>
              <a:t>USB</a:t>
            </a:r>
            <a:endParaRPr lang="el-GR" dirty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l-GR" dirty="0">
                <a:solidFill>
                  <a:schemeClr val="tx1"/>
                </a:solidFill>
              </a:rPr>
              <a:t>Θύρα τροφοδοσίας</a:t>
            </a:r>
          </a:p>
          <a:p>
            <a:pPr marL="342900" lvl="0" indent="-342900">
              <a:buFont typeface="+mj-lt"/>
              <a:buAutoNum type="arabicPeriod"/>
            </a:pPr>
            <a:r>
              <a:rPr lang="el-GR" dirty="0">
                <a:solidFill>
                  <a:schemeClr val="tx1"/>
                </a:solidFill>
              </a:rPr>
              <a:t>Ο επεξεργαστής </a:t>
            </a:r>
            <a:r>
              <a:rPr lang="en-US" dirty="0">
                <a:solidFill>
                  <a:schemeClr val="tx1"/>
                </a:solidFill>
              </a:rPr>
              <a:t>ATmega</a:t>
            </a:r>
            <a:endParaRPr lang="el-GR" dirty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Chip </a:t>
            </a:r>
            <a:r>
              <a:rPr lang="el-GR" dirty="0">
                <a:solidFill>
                  <a:schemeClr val="tx1"/>
                </a:solidFill>
              </a:rPr>
              <a:t>επικοινωνίας</a:t>
            </a:r>
          </a:p>
          <a:p>
            <a:pPr marL="342900" lvl="0" indent="-342900">
              <a:buFont typeface="+mj-lt"/>
              <a:buAutoNum type="arabicPeriod"/>
            </a:pPr>
            <a:r>
              <a:rPr lang="el-GR" dirty="0">
                <a:solidFill>
                  <a:schemeClr val="tx1"/>
                </a:solidFill>
              </a:rPr>
              <a:t>Κρύσταλλος χρονισμού (16</a:t>
            </a:r>
            <a:r>
              <a:rPr lang="en-US" dirty="0">
                <a:solidFill>
                  <a:schemeClr val="tx1"/>
                </a:solidFill>
              </a:rPr>
              <a:t>MHz)</a:t>
            </a:r>
            <a:endParaRPr lang="el-GR" dirty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l-GR" dirty="0">
                <a:solidFill>
                  <a:schemeClr val="tx1"/>
                </a:solidFill>
              </a:rPr>
              <a:t>Πλήκτρο επαναφοράς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LED </a:t>
            </a:r>
            <a:r>
              <a:rPr lang="el-GR" dirty="0">
                <a:solidFill>
                  <a:schemeClr val="tx1"/>
                </a:solidFill>
              </a:rPr>
              <a:t>λειτουργίας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Tx</a:t>
            </a:r>
            <a:r>
              <a:rPr lang="el-GR" dirty="0">
                <a:solidFill>
                  <a:schemeClr val="tx1"/>
                </a:solidFill>
              </a:rPr>
              <a:t> &amp; </a:t>
            </a:r>
            <a:r>
              <a:rPr lang="en-US" dirty="0">
                <a:solidFill>
                  <a:schemeClr val="tx1"/>
                </a:solidFill>
              </a:rPr>
              <a:t>Rx LEDs</a:t>
            </a:r>
            <a:r>
              <a:rPr lang="el-GR" dirty="0">
                <a:solidFill>
                  <a:schemeClr val="tx1"/>
                </a:solidFill>
              </a:rPr>
              <a:t> (Ανάβουν και σβήνουν όταν μεταφέρονται δεδομένα ) 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endParaRPr lang="el-GR" dirty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l-GR" dirty="0">
                <a:solidFill>
                  <a:schemeClr val="tx1"/>
                </a:solidFill>
              </a:rPr>
              <a:t>Λυχνία </a:t>
            </a:r>
            <a:r>
              <a:rPr lang="en-US" dirty="0">
                <a:solidFill>
                  <a:schemeClr val="tx1"/>
                </a:solidFill>
              </a:rPr>
              <a:t>LED.</a:t>
            </a:r>
            <a:endParaRPr lang="el-GR" dirty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l-GR" dirty="0">
                <a:solidFill>
                  <a:schemeClr val="tx1"/>
                </a:solidFill>
              </a:rPr>
              <a:t>Ακροδέκτες τροφοδοσίας.</a:t>
            </a:r>
          </a:p>
          <a:p>
            <a:pPr marL="342900" lvl="0" indent="-342900">
              <a:buFont typeface="+mj-lt"/>
              <a:buAutoNum type="arabicPeriod"/>
            </a:pPr>
            <a:r>
              <a:rPr lang="el-GR" dirty="0">
                <a:solidFill>
                  <a:schemeClr val="tx1"/>
                </a:solidFill>
              </a:rPr>
              <a:t>Αναλογικές είσοδοι</a:t>
            </a:r>
          </a:p>
          <a:p>
            <a:pPr marL="342900" lvl="0" indent="-342900">
              <a:buFont typeface="+mj-lt"/>
              <a:buAutoNum type="arabicPeriod"/>
            </a:pPr>
            <a:r>
              <a:rPr lang="el-GR" dirty="0">
                <a:solidFill>
                  <a:schemeClr val="tx1"/>
                </a:solidFill>
              </a:rPr>
              <a:t>Ακροδέκτες</a:t>
            </a:r>
            <a:r>
              <a:rPr lang="en-US" dirty="0">
                <a:solidFill>
                  <a:schemeClr val="tx1"/>
                </a:solidFill>
              </a:rPr>
              <a:t>Tx &amp; Rx</a:t>
            </a:r>
            <a:endParaRPr lang="el-GR" dirty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l-GR" dirty="0">
                <a:solidFill>
                  <a:schemeClr val="tx1"/>
                </a:solidFill>
              </a:rPr>
              <a:t>Ψηφιακές είσοδοι/’έξοδοι</a:t>
            </a:r>
          </a:p>
          <a:p>
            <a:pPr marL="342900" lvl="0" indent="-342900">
              <a:buFont typeface="+mj-lt"/>
              <a:buAutoNum type="arabicPeriod"/>
            </a:pPr>
            <a:r>
              <a:rPr lang="el-GR" dirty="0">
                <a:solidFill>
                  <a:schemeClr val="tx1"/>
                </a:solidFill>
              </a:rPr>
              <a:t>Γείωση και είσοδος </a:t>
            </a:r>
            <a:r>
              <a:rPr lang="en-US" dirty="0">
                <a:solidFill>
                  <a:schemeClr val="tx1"/>
                </a:solidFill>
              </a:rPr>
              <a:t>AREF</a:t>
            </a:r>
            <a:endParaRPr lang="el-GR" dirty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ICSP </a:t>
            </a:r>
            <a:r>
              <a:rPr lang="el-GR" dirty="0">
                <a:solidFill>
                  <a:schemeClr val="tx1"/>
                </a:solidFill>
              </a:rPr>
              <a:t>για τον </a:t>
            </a:r>
            <a:r>
              <a:rPr lang="en-US" dirty="0">
                <a:solidFill>
                  <a:schemeClr val="tx1"/>
                </a:solidFill>
              </a:rPr>
              <a:t>ATMEGA</a:t>
            </a:r>
            <a:endParaRPr lang="el-GR" dirty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ICSP</a:t>
            </a:r>
            <a:r>
              <a:rPr lang="el-GR" dirty="0">
                <a:solidFill>
                  <a:schemeClr val="tx1"/>
                </a:solidFill>
              </a:rPr>
              <a:t> για την διεπαφή </a:t>
            </a:r>
            <a:r>
              <a:rPr lang="en-US" dirty="0">
                <a:solidFill>
                  <a:schemeClr val="tx1"/>
                </a:solidFill>
              </a:rPr>
              <a:t>USB</a:t>
            </a:r>
            <a:r>
              <a:rPr lang="el-GR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6063" y="230188"/>
            <a:ext cx="5678487" cy="914400"/>
          </a:xfrm>
        </p:spPr>
        <p:txBody>
          <a:bodyPr/>
          <a:lstStyle/>
          <a:p>
            <a:r>
              <a:rPr lang="en-US" dirty="0"/>
              <a:t>Arduino pins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45090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0.25 -4.07407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0842" y="604837"/>
            <a:ext cx="3902301" cy="693057"/>
          </a:xfrm>
        </p:spPr>
        <p:txBody>
          <a:bodyPr/>
          <a:lstStyle/>
          <a:p>
            <a:r>
              <a:rPr lang="el-GR" dirty="0" err="1"/>
              <a:t>Χαρακτηριστικα</a:t>
            </a:r>
            <a:endParaRPr lang="el-GR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073086"/>
              </p:ext>
            </p:extLst>
          </p:nvPr>
        </p:nvGraphicFramePr>
        <p:xfrm>
          <a:off x="2034040" y="1297893"/>
          <a:ext cx="7198859" cy="414206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30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8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229">
                <a:tc gridSpan="2">
                  <a:txBody>
                    <a:bodyPr/>
                    <a:lstStyle/>
                    <a:p>
                      <a:pPr algn="ctr"/>
                      <a:r>
                        <a:rPr lang="el-GR" dirty="0"/>
                        <a:t>Βασικά</a:t>
                      </a:r>
                      <a:r>
                        <a:rPr lang="el-GR" baseline="0" dirty="0"/>
                        <a:t> χ</a:t>
                      </a:r>
                      <a:r>
                        <a:rPr lang="el-GR" dirty="0"/>
                        <a:t>αρακτηριστικά</a:t>
                      </a:r>
                      <a:r>
                        <a:rPr lang="en-US" dirty="0"/>
                        <a:t> </a:t>
                      </a:r>
                      <a:r>
                        <a:rPr lang="el-GR" dirty="0"/>
                        <a:t>μιας πλακέτας </a:t>
                      </a:r>
                      <a:r>
                        <a:rPr lang="en-US" dirty="0"/>
                        <a:t>Arduino</a:t>
                      </a:r>
                      <a:endParaRPr lang="el-G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229"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Μικροελεγκτής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ATmega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229"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Τάση Εισόδου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7-12</a:t>
                      </a:r>
                      <a:r>
                        <a:rPr lang="en-US" dirty="0"/>
                        <a:t>V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229"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Ψηφιακές</a:t>
                      </a:r>
                      <a:r>
                        <a:rPr lang="el-GR" baseline="0" dirty="0"/>
                        <a:t> Ε/Ε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229"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Αναλογικές Ε/Ε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2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Flash Memory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32KB (</a:t>
                      </a:r>
                      <a:r>
                        <a:rPr lang="el-GR" dirty="0"/>
                        <a:t>&lt;2</a:t>
                      </a:r>
                      <a:r>
                        <a:rPr lang="en-US" dirty="0" err="1"/>
                        <a:t>KB</a:t>
                      </a:r>
                      <a:r>
                        <a:rPr lang="en-US" baseline="0" dirty="0" err="1"/>
                        <a:t>bootloader</a:t>
                      </a:r>
                      <a:r>
                        <a:rPr lang="en-US" baseline="0" dirty="0"/>
                        <a:t>)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2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SRAM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2KB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02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EEPROM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1KB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0229"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Χρονισμός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16</a:t>
                      </a:r>
                      <a:r>
                        <a:rPr lang="en-US" dirty="0"/>
                        <a:t>MHz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460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1579</TotalTime>
  <Words>628</Words>
  <Application>Microsoft Office PowerPoint</Application>
  <PresentationFormat>Widescreen</PresentationFormat>
  <Paragraphs>212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Wingdings 3</vt:lpstr>
      <vt:lpstr>Slice</vt:lpstr>
      <vt:lpstr>Μαθηματα Arduino</vt:lpstr>
      <vt:lpstr>Περιληψη</vt:lpstr>
      <vt:lpstr>Τι ειναι ενας μικροελεγκτης</vt:lpstr>
      <vt:lpstr>Πλεονεκτηματα Μικροελεγκτων</vt:lpstr>
      <vt:lpstr>Εφαρμογες μικροελεγτων</vt:lpstr>
      <vt:lpstr>Τι ειναι ο arduino</vt:lpstr>
      <vt:lpstr>Ιστορικη αναδρομη</vt:lpstr>
      <vt:lpstr>Arduino pins</vt:lpstr>
      <vt:lpstr>Χαρακτηριστικα</vt:lpstr>
      <vt:lpstr>Πλακετες Arduino</vt:lpstr>
      <vt:lpstr>Πλακετες Arduino</vt:lpstr>
      <vt:lpstr>Πλακετες Arduino</vt:lpstr>
      <vt:lpstr>ΔΙΑΦΟΡΕσ  απο τις 3 πιο γνωστες πλακετες</vt:lpstr>
      <vt:lpstr>Χαρακτηριστικα πλακετων </vt:lpstr>
      <vt:lpstr>Χαρακτηριστικα πλακετων (Συνεχεια)</vt:lpstr>
      <vt:lpstr>Arduino shields</vt:lpstr>
      <vt:lpstr>Arduino shields</vt:lpstr>
      <vt:lpstr>Arduino shields</vt:lpstr>
      <vt:lpstr>Περιβαλλον αναπτυξης</vt:lpstr>
      <vt:lpstr>Γλωσσα προγραμματισμου</vt:lpstr>
      <vt:lpstr>Κιτ εργαστηριου </vt:lpstr>
    </vt:vector>
  </TitlesOfParts>
  <Company>TheDoctor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Ρομποτκη σε πλατφορμα Arduino</dc:title>
  <dc:subject>Ρομποτική σε Πλατφόρμα Arduino</dc:subject>
  <dc:creator>Perlat Kotsiai</dc:creator>
  <cp:lastModifiedBy>Perlat Kotsiai</cp:lastModifiedBy>
  <cp:revision>179</cp:revision>
  <dcterms:created xsi:type="dcterms:W3CDTF">2014-12-13T20:53:03Z</dcterms:created>
  <dcterms:modified xsi:type="dcterms:W3CDTF">2016-03-29T07:33:25Z</dcterms:modified>
  <cp:contentStatus/>
</cp:coreProperties>
</file>